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398" r:id="rId6"/>
    <p:sldId id="399" r:id="rId7"/>
    <p:sldId id="322" r:id="rId8"/>
    <p:sldId id="367" r:id="rId9"/>
    <p:sldId id="368" r:id="rId10"/>
    <p:sldId id="416" r:id="rId11"/>
    <p:sldId id="415" r:id="rId12"/>
    <p:sldId id="375" r:id="rId13"/>
    <p:sldId id="390" r:id="rId14"/>
    <p:sldId id="393" r:id="rId15"/>
    <p:sldId id="373" r:id="rId16"/>
  </p:sldIdLst>
  <p:sldSz cx="12192000" cy="6858000"/>
  <p:notesSz cx="6888163" cy="100203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33"/>
    <a:srgbClr val="0000FF"/>
    <a:srgbClr val="CCFFCC"/>
    <a:srgbClr val="00FFFF"/>
    <a:srgbClr val="00CCFF"/>
    <a:srgbClr val="66FF99"/>
    <a:srgbClr val="99FFCC"/>
    <a:srgbClr val="0066FF"/>
    <a:srgbClr val="ED2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9" autoAdjust="0"/>
    <p:restoredTop sz="94667" autoAdjust="0"/>
  </p:normalViewPr>
  <p:slideViewPr>
    <p:cSldViewPr snapToGrid="0" showGuides="1">
      <p:cViewPr>
        <p:scale>
          <a:sx n="70" d="100"/>
          <a:sy n="70" d="100"/>
        </p:scale>
        <p:origin x="-786" y="-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2508" y="-84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rtl="0">
              <a:defRPr sz="13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rtl="0">
              <a:defRPr sz="1300"/>
            </a:lvl1pPr>
          </a:lstStyle>
          <a:p>
            <a:pPr algn="r" rtl="0"/>
            <a:fld id="{E643CBE7-E26C-4B53-8FAB-CBD3DF8D8FCA}" type="datetime1">
              <a:rPr lang="pt-BR" smtClean="0"/>
              <a:pPr algn="r" rtl="0"/>
              <a:t>09/03/2020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rtl="0">
              <a:defRPr sz="13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rtl="0">
              <a:defRPr sz="1300"/>
            </a:lvl1pPr>
          </a:lstStyle>
          <a:p>
            <a:pPr algn="r" rtl="0"/>
            <a:fld id="{06834459-7356-44BF-850D-8B30C4FB3B6B}" type="slidenum">
              <a:rPr lang="pt-BR" smtClean="0"/>
              <a:pPr algn="r"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rtl="0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rtl="0">
              <a:defRPr sz="1300"/>
            </a:lvl1pPr>
          </a:lstStyle>
          <a:p>
            <a:fld id="{F884DB14-F2A9-4120-B5AE-1A41FFC617B8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rtl="0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 rtl="0">
              <a:defRPr sz="1300"/>
            </a:lvl1pPr>
          </a:lstStyle>
          <a:p>
            <a:fld id="{0A3C37BE-C303-496D-B5CD-85F2937540FC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dirty="0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pt-BR" noProof="0" smtClean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BEDF87-42B9-4ECA-8465-EB763A98EB1C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51B0CAD-8708-4563-BB61-D3174B8BD6F0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Conector Reto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o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Conector Reto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tâ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pt-BR" noProof="0" smtClean="0"/>
              <a:t>Clique para editar o estilo do subtítulo mestre</a:t>
            </a:r>
            <a:endParaRPr lang="pt-BR" noProof="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Espaço Reservado para Imagem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BR" noProof="0" dirty="0" smtClean="0"/>
              <a:t>Clique no ícone para adicionar uma imagem</a:t>
            </a:r>
            <a:endParaRPr lang="pt-BR" noProof="0" dirty="0"/>
          </a:p>
        </p:txBody>
      </p:sp>
      <p:sp>
        <p:nvSpPr>
          <p:cNvPr id="19" name="Texto de Instrução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pt-BR" sz="1200" b="1" i="1" noProof="0" dirty="0" smtClean="0">
                <a:latin typeface="Arial" pitchFamily="34" charset="0"/>
                <a:cs typeface="Arial" pitchFamily="34" charset="0"/>
              </a:rPr>
              <a:t>ANOTAÇÃO:</a:t>
            </a:r>
          </a:p>
          <a:p>
            <a:pPr rtl="0"/>
            <a:r>
              <a:rPr lang="pt-BR" sz="1200" i="1" noProof="0" dirty="0" smtClean="0">
                <a:latin typeface="Arial" pitchFamily="34" charset="0"/>
                <a:cs typeface="Arial" pitchFamily="34" charset="0"/>
              </a:rPr>
              <a:t>Para alterar a imagem no slide, selecione e exclua a imagem. Em seguida, use o ícone Imagens no espaço reservado para inserir sua própria imagem.</a:t>
            </a:r>
            <a:endParaRPr lang="pt-BR" sz="1200" i="1" noProof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o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Conector Reto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tângulo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Conector Reto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E1B05D-979B-4E5F-9785-1B12072E1171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547ABE6-4603-4A62-8D1F-32AC02CB7B88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2B78BC3-15D3-47E1-A43A-83C250CE0AF9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16A2A8-A345-4D20-8967-34B825ABBC15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360059F-0282-427E-BC73-33FF3C2126FA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7225E09-6C5D-411D-BB8D-A0D66B13BB18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t-BR" noProof="0" dirty="0" smtClean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E57B140-9360-4322-9F30-9253A23C017F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02EE04-25D9-491C-AB0D-864595A28CD4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7F9AEF-96AC-44C8-9A80-FB71668ED680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grpSp>
        <p:nvGrpSpPr>
          <p:cNvPr id="7" name="Grupo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Conector Reto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pt-BR" noProof="0" dirty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</a:p>
          <a:p>
            <a:pPr lvl="5" rtl="0"/>
            <a:r>
              <a:rPr lang="pt-BR" noProof="0" dirty="0" smtClean="0"/>
              <a:t>Sexto nível</a:t>
            </a:r>
          </a:p>
          <a:p>
            <a:pPr lvl="6" rtl="0"/>
            <a:r>
              <a:rPr lang="pt-BR" noProof="0" dirty="0" smtClean="0"/>
              <a:t>Sétimo nível</a:t>
            </a:r>
          </a:p>
          <a:p>
            <a:pPr lvl="7" rtl="0"/>
            <a:r>
              <a:rPr lang="pt-BR" noProof="0" dirty="0" smtClean="0"/>
              <a:t>Oito nível</a:t>
            </a:r>
          </a:p>
          <a:p>
            <a:pPr lvl="8" rtl="0"/>
            <a:r>
              <a:rPr lang="pt-BR" noProof="0" dirty="0" smtClean="0"/>
              <a:t>Nono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B6255D9-EC9D-4F00-9CCA-74AA21B55C3C}" type="datetime1">
              <a:rPr lang="pt-BR" noProof="0" smtClean="0"/>
              <a:pPr/>
              <a:t>09/03/2020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E8CAC8D-7A02-46B9-B36F-7C41DBB02EB5}" type="slidenum">
              <a:rPr lang="pt-BR" smtClean="0"/>
              <a:pPr/>
              <a:t>‹nº›</a:t>
            </a:fld>
            <a:endParaRPr lang="pt-BR" dirty="0"/>
          </a:p>
        </p:txBody>
      </p:sp>
      <p:grpSp>
        <p:nvGrpSpPr>
          <p:cNvPr id="15" name="Grupo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Conector Reto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egislacao.prefeitura.sp.gov.br/leis/lei-10676-de-7-de-novembro-de-198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ediconshistorico.prefeitura.sp.gov.br/forms/consultarhistorico.aspx" TargetMode="External"/><Relationship Id="rId4" Type="http://schemas.openxmlformats.org/officeDocument/2006/relationships/hyperlink" Target="https://meuimovelregular.prefeitura.sp.gov.b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ediconshistorico.prefeitura.sp.gov.br/forms/consultarhistorico.asp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ediconshistorico.prefeitura.sp.gov.br/forms/consultarhistorico.asp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uimovelregular.prefeitura.sp.gov.b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euimovelregular.prefeitura.sp.gov.b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Vereador  PAULO  FRANGE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m 10" descr="marca-principal-p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9848" y="1548932"/>
            <a:ext cx="16192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59" y="3072314"/>
            <a:ext cx="7436816" cy="2391537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20275" y="3200400"/>
            <a:ext cx="377919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SAIBA SOBRE A REGULARIZAÇÃO de IMÓVEL : INSTITUCIONAL </a:t>
            </a:r>
            <a:r>
              <a:rPr lang="pt-B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E/OU PRESTADORES DE SERVIÇOS SOCIAIS SEM FINS LUCRATIVOS, EM PARCERIA COM O PODER PÚBLICO</a:t>
            </a:r>
            <a:endParaRPr lang="pt-BR" sz="1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en-US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66" y="268927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2612571" y="500002"/>
            <a:ext cx="454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Benefícios </a:t>
            </a:r>
            <a:r>
              <a:rPr lang="pt-BR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regularizar o imóvel</a:t>
            </a:r>
            <a:endParaRPr lang="pt-BR" sz="2000" dirty="0">
              <a:solidFill>
                <a:srgbClr val="0000FF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86853" y="1540650"/>
            <a:ext cx="11245756" cy="5042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As edificações destinados ao </a:t>
            </a:r>
            <a:r>
              <a:rPr lang="pt-BR" sz="20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uso institucional, uso religioso e locais de culto 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sem fins lucrativos, com relação:</a:t>
            </a:r>
            <a:endParaRPr lang="pt-BR" sz="14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Não</a:t>
            </a:r>
            <a:r>
              <a:rPr lang="pt-BR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necessitaram apresentar documentos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que comprovem </a:t>
            </a: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sua origem perante o Registro de Imóveis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, desde que sua </a:t>
            </a:r>
            <a:r>
              <a:rPr lang="pt-BR" sz="2000" b="1" dirty="0" smtClean="0">
                <a:solidFill>
                  <a:srgbClr val="0000FF"/>
                </a:solidFill>
                <a:latin typeface="Arial"/>
                <a:ea typeface="Times New Roman"/>
                <a:cs typeface="Times New Roman"/>
              </a:rPr>
              <a:t>instalação em TERRENO PÚBLICO</a:t>
            </a:r>
            <a:r>
              <a:rPr lang="pt-BR" sz="2000" dirty="0" smtClean="0">
                <a:solidFill>
                  <a:srgbClr val="333333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seja anteriormente a 8 de Novembro de 1988, data de entrada em vigor da </a:t>
            </a:r>
            <a:r>
              <a:rPr lang="pt-BR" u="sng" dirty="0" smtClean="0">
                <a:solidFill>
                  <a:srgbClr val="0000FF"/>
                </a:solidFill>
                <a:latin typeface="Arial"/>
                <a:ea typeface="Times New Roman"/>
                <a:cs typeface="Times New Roman"/>
                <a:hlinkClick r:id="rId3"/>
              </a:rPr>
              <a:t>Lei nº 10.676, de 7 de novembro de 1988</a:t>
            </a:r>
            <a:r>
              <a:rPr lang="pt-BR" dirty="0" smtClean="0">
                <a:solidFill>
                  <a:srgbClr val="333333"/>
                </a:solidFill>
                <a:latin typeface="Arial"/>
                <a:ea typeface="Times New Roman"/>
                <a:cs typeface="Times New Roman"/>
              </a:rPr>
              <a:t>, 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poderão ser regularizadas de acordo com a presente Lei;</a:t>
            </a:r>
            <a:endParaRPr lang="pt-BR" sz="14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Poderão ser regularizadas </a:t>
            </a:r>
            <a:r>
              <a:rPr lang="pt-BR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em vias com largura maior ou igual a 8 (oito) metros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, </a:t>
            </a:r>
            <a:r>
              <a:rPr lang="pt-BR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dispensada a exigência de vagas de estacionamento e área de carga e descarga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endParaRPr lang="pt-BR" sz="14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isenção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do pagamento da </a:t>
            </a: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taxa específica</a:t>
            </a: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para entrada da regularização</a:t>
            </a:r>
            <a:endParaRPr lang="pt-BR" sz="1400" dirty="0" smtClean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Sem incidência</a:t>
            </a:r>
            <a:r>
              <a:rPr lang="pt-BR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de </a:t>
            </a: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OUTORGA ONEROSA </a:t>
            </a:r>
            <a:r>
              <a:rPr lang="pt-BR" sz="1400" dirty="0" smtClean="0"/>
              <a:t>(inclusive locados)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24336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en-US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66" y="268927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2612571" y="500002"/>
            <a:ext cx="454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Benefícios </a:t>
            </a:r>
            <a:r>
              <a:rPr lang="pt-BR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regularizar o imóvel</a:t>
            </a:r>
            <a:endParaRPr lang="pt-BR" sz="2000" dirty="0">
              <a:solidFill>
                <a:srgbClr val="0000FF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86853" y="1540650"/>
            <a:ext cx="11245756" cy="3654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As edificações destinados ao uso  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INSTITUCIONAL E/OU PRESTADORES DE SERVIÇOS SOCIAIS SEM FINS LUCRATIVOS, EM PARCERIA COM O PODER PÚBLICO INCLUSIVE CEI/CRECHES, </a:t>
            </a:r>
            <a:r>
              <a:rPr lang="pt-BR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inclusive locados </a:t>
            </a: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com relação:</a:t>
            </a: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endParaRPr lang="pt-BR" sz="16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isenção</a:t>
            </a: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do pagamento da </a:t>
            </a:r>
            <a:r>
              <a:rPr lang="pt-BR" sz="24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taxa específica</a:t>
            </a:r>
            <a:r>
              <a:rPr lang="pt-BR" sz="2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para entrada da regularização</a:t>
            </a:r>
            <a:endParaRPr lang="pt-BR" sz="1600" dirty="0" smtClean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lnSpc>
                <a:spcPct val="150000"/>
              </a:lnSpc>
              <a:spcAft>
                <a:spcPts val="1125"/>
              </a:spcAft>
              <a:buFont typeface="Symbol"/>
              <a:buChar char=""/>
            </a:pPr>
            <a:r>
              <a:rPr lang="pt-BR" sz="20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Sem incidência</a:t>
            </a:r>
            <a:r>
              <a:rPr lang="pt-BR" sz="20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de </a:t>
            </a:r>
            <a:r>
              <a:rPr lang="pt-BR" sz="24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OUTORGA ONEROSA </a:t>
            </a:r>
            <a:r>
              <a:rPr lang="pt-BR" sz="1600" dirty="0" smtClean="0"/>
              <a:t>(inclusive locados)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2987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2"/>
          <p:cNvSpPr>
            <a:spLocks noGrp="1"/>
          </p:cNvSpPr>
          <p:nvPr>
            <p:ph type="title"/>
          </p:nvPr>
        </p:nvSpPr>
        <p:spPr>
          <a:xfrm>
            <a:off x="1104900" y="192106"/>
            <a:ext cx="9980682" cy="981056"/>
          </a:xfrm>
        </p:spPr>
        <p:txBody>
          <a:bodyPr rtlCol="0"/>
          <a:lstStyle/>
          <a:p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                                             </a:t>
            </a:r>
            <a:r>
              <a:rPr lang="pt-BR" sz="1600" dirty="0" smtClean="0">
                <a:latin typeface="Arial Rounded MT Bold" pitchFamily="34" charset="0"/>
              </a:rPr>
              <a:t>Ver</a:t>
            </a:r>
            <a: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en-US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79376" y="1484784"/>
            <a:ext cx="11150929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Prefeitura de São Paulo publicou em outubro de 2019 a 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Regularização de Edificações - </a:t>
            </a:r>
            <a:r>
              <a:rPr lang="pt-BR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17202/2019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também conhecida como </a:t>
            </a:r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Lei de Anistia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 e com isso dá oportunidade para os cidadãos se 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adequarem às normas de construção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e de ocupação do solo da cidade.</a:t>
            </a:r>
          </a:p>
          <a:p>
            <a:pPr algn="just" fontAlgn="base">
              <a:lnSpc>
                <a:spcPct val="150000"/>
              </a:lnSpc>
            </a:pP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 significa que a partir de agora 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os munícipes que apresentam </a:t>
            </a:r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algum tipo de irregularidade,</a:t>
            </a:r>
            <a:r>
              <a:rPr lang="pt-BR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tiveram seus imóveis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construídos até </a:t>
            </a:r>
            <a:r>
              <a:rPr lang="pt-BR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lang="pt-BR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se enquadram nas regras da lei, poderão se regularizar e se adequar às normas da Prefeitura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facilitar e dar agilidade às regularizações, foram estabelecidas </a:t>
            </a:r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três modalidades</a:t>
            </a:r>
            <a:r>
              <a:rPr lang="pt-BR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levam em conta a complexidade da edificação</a:t>
            </a:r>
            <a:r>
              <a:rPr lang="pt-BR" sz="2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Entenda cada uma delas: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644" y="192106"/>
            <a:ext cx="1086001" cy="96025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612571" y="500002"/>
            <a:ext cx="454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regularizar </a:t>
            </a:r>
            <a:r>
              <a:rPr lang="pt-BR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imóvel</a:t>
            </a:r>
            <a:endParaRPr lang="pt-BR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5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093025" y="581891"/>
            <a:ext cx="9980682" cy="1330036"/>
          </a:xfrm>
        </p:spPr>
        <p:txBody>
          <a:bodyPr rtlCol="0"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</a:t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</a:t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</a:t>
            </a:r>
            <a:r>
              <a:rPr lang="pt-BR" sz="1600" dirty="0" smtClean="0">
                <a:latin typeface="Arial Rounded MT Bold" pitchFamily="34" charset="0"/>
              </a:rPr>
              <a:t>Ver</a:t>
            </a:r>
            <a: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b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  <a:t/>
            </a:r>
            <a:br>
              <a:rPr lang="pt-BR" dirty="0" smtClean="0">
                <a:solidFill>
                  <a:schemeClr val="tx2"/>
                </a:solidFill>
                <a:latin typeface="Arial Rounded MT Bold" pitchFamily="34" charset="0"/>
              </a:rPr>
            </a:br>
            <a:endParaRPr lang="en-US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" t="4292" r="2694" b="39271"/>
          <a:stretch/>
        </p:blipFill>
        <p:spPr>
          <a:xfrm>
            <a:off x="461505" y="1926041"/>
            <a:ext cx="4062993" cy="394260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010773" y="1474778"/>
            <a:ext cx="64370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Secretaria Municipal de Licenciamento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(SEL) possui um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banco de dados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informações e </a:t>
            </a:r>
            <a:r>
              <a:rPr lang="pt-B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registros das edificações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Cidade de São Paulo, o Cadastro de Edificação do Município –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CEDI.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 do CEDI é possível emitir 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Histórico da Edificação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é o documento que comprova a situação da edificação, ou seja, </a:t>
            </a:r>
            <a:r>
              <a:rPr lang="pt-B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está regular ou irregular.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78054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116014" y="441390"/>
            <a:ext cx="5979522" cy="461665"/>
          </a:xfrm>
          <a:prstGeom prst="rect">
            <a:avLst/>
          </a:prstGeom>
          <a:solidFill>
            <a:srgbClr val="FFFF33"/>
          </a:solidFill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saber a situação do meu imóvel?</a:t>
            </a:r>
          </a:p>
        </p:txBody>
      </p:sp>
    </p:spTree>
    <p:extLst>
      <p:ext uri="{BB962C8B-B14F-4D97-AF65-F5344CB8AC3E}">
        <p14:creationId xmlns:p14="http://schemas.microsoft.com/office/powerpoint/2010/main" val="81254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8" y="1495319"/>
            <a:ext cx="11871518" cy="5195940"/>
          </a:xfrm>
          <a:prstGeom prst="rect">
            <a:avLst/>
          </a:prstGeom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16014" y="441390"/>
            <a:ext cx="5979522" cy="461665"/>
          </a:xfrm>
          <a:prstGeom prst="rect">
            <a:avLst/>
          </a:prstGeom>
          <a:solidFill>
            <a:srgbClr val="FFFF33"/>
          </a:solidFill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saber a situação do meu imóvel?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32509" y="6228009"/>
            <a:ext cx="616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>
                <a:hlinkClick r:id="rId4"/>
              </a:rPr>
              <a:t>https://meuimovelregular.prefeitura.sp.gov.br</a:t>
            </a:r>
            <a:r>
              <a:rPr lang="pt-BR" dirty="0">
                <a:hlinkClick r:id="rId4"/>
              </a:rPr>
              <a:t>/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715904" y="1495319"/>
            <a:ext cx="8256896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http://cediconshistorico.prefeitura.sp.gov.br/forms/consultarhistorico.aspx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4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16014" y="441390"/>
            <a:ext cx="5979522" cy="461665"/>
          </a:xfrm>
          <a:prstGeom prst="rect">
            <a:avLst/>
          </a:prstGeom>
          <a:solidFill>
            <a:srgbClr val="FFFF33"/>
          </a:solidFill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saber a situação do meu imóvel?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46412" y="6129017"/>
            <a:ext cx="1064525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http://cediconshistorico.prefeitura.sp.gov.br/forms/consultarhistorico.aspx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t="10534" r="22388" b="47364"/>
          <a:stretch/>
        </p:blipFill>
        <p:spPr bwMode="auto">
          <a:xfrm>
            <a:off x="2116014" y="1672448"/>
            <a:ext cx="7560860" cy="360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01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16014" y="441390"/>
            <a:ext cx="5979522" cy="461665"/>
          </a:xfrm>
          <a:prstGeom prst="rect">
            <a:avLst/>
          </a:prstGeom>
          <a:solidFill>
            <a:srgbClr val="FFFF33"/>
          </a:solidFill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saber a situação do meu imóvel?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46412" y="6129017"/>
            <a:ext cx="1064525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http://cediconshistorico.prefeitura.sp.gov.br/forms/consultarhistorico.aspx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11781" r="21791" b="34567"/>
          <a:stretch/>
        </p:blipFill>
        <p:spPr bwMode="auto">
          <a:xfrm>
            <a:off x="2211548" y="1214314"/>
            <a:ext cx="7615450" cy="459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ipse 2"/>
          <p:cNvSpPr/>
          <p:nvPr/>
        </p:nvSpPr>
        <p:spPr>
          <a:xfrm>
            <a:off x="7792872" y="4517409"/>
            <a:ext cx="641444" cy="600501"/>
          </a:xfrm>
          <a:prstGeom prst="ellipse">
            <a:avLst/>
          </a:prstGeom>
          <a:solidFill>
            <a:srgbClr val="FF0066">
              <a:alpha val="9000"/>
            </a:srgbClr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eta dobrada 3"/>
          <p:cNvSpPr/>
          <p:nvPr/>
        </p:nvSpPr>
        <p:spPr>
          <a:xfrm>
            <a:off x="8113594" y="3794078"/>
            <a:ext cx="1385248" cy="723331"/>
          </a:xfrm>
          <a:prstGeom prst="bentArrow">
            <a:avLst/>
          </a:prstGeom>
          <a:solidFill>
            <a:srgbClr val="FF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826998" y="3111690"/>
            <a:ext cx="1964668" cy="2031325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Se a área que </a:t>
            </a:r>
            <a:r>
              <a:rPr lang="pt-BR" dirty="0" err="1" smtClean="0"/>
              <a:t>vc</a:t>
            </a: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tem construída no físico for maior que essa, também tem que entrar na ANISTIA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76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32509" y="6228009"/>
            <a:ext cx="616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>
                <a:hlinkClick r:id="rId3"/>
              </a:rPr>
              <a:t>https://meuimovelregular.prefeitura.sp.gov.br</a:t>
            </a:r>
            <a:r>
              <a:rPr lang="pt-BR" dirty="0">
                <a:hlinkClick r:id="rId3"/>
              </a:rPr>
              <a:t>/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736270" y="1586069"/>
            <a:ext cx="10865922" cy="40626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será 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prazo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conseguir o benefício</a:t>
            </a:r>
            <a:r>
              <a:rPr lang="pt-B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fontAlgn="base">
              <a:lnSpc>
                <a:spcPct val="150000"/>
              </a:lnSpc>
            </a:pPr>
            <a:endParaRPr lang="pt-B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prazo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o pedido e protocolo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processos de regularização será de </a:t>
            </a:r>
            <a:r>
              <a:rPr lang="pt-B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90 dias, a contar do dia 1º de janeiro de 2020.</a:t>
            </a:r>
          </a:p>
          <a:p>
            <a:pPr fontAlgn="base">
              <a:lnSpc>
                <a:spcPct val="150000"/>
              </a:lnSpc>
            </a:pP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fontAlgn="base">
              <a:lnSpc>
                <a:spcPct val="150000"/>
              </a:lnSpc>
            </a:pP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 do Executivo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esse prazo poderá ser prorrogado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mais 3 (três)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períodos iguais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isto é, o prazo pode chegar a 360 dias.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909454" y="504849"/>
            <a:ext cx="3847606" cy="46166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DÚVIDAS   frequentes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9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736270" y="1586069"/>
            <a:ext cx="10865922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B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BR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entrar </a:t>
            </a:r>
            <a:r>
              <a:rPr lang="pt-B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 quando terá outra </a:t>
            </a:r>
            <a:r>
              <a:rPr lang="pt-B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“anistia”?</a:t>
            </a:r>
            <a:endParaRPr lang="pt-BR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pt-BR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200000"/>
              </a:lnSpc>
            </a:pP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 ao termino do prazo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vigência deste Plano Diretor 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Estratégico,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até essa data, não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deverá ser editada mais de uma lei que trate da regularização de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edificações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(OBS: o Plano Diretor tem prazo de vigência até 2029, mas para que isso ocorra precisa ser votado um novo.)</a:t>
            </a:r>
            <a:endParaRPr lang="pt-B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909454" y="504849"/>
            <a:ext cx="3847606" cy="46166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DÚVIDAS   frequentes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9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900" y="183078"/>
            <a:ext cx="9980682" cy="1096962"/>
          </a:xfrm>
        </p:spPr>
        <p:txBody>
          <a:bodyPr/>
          <a:lstStyle/>
          <a:p>
            <a:r>
              <a:rPr lang="pt-BR" sz="1600" dirty="0" smtClean="0">
                <a:latin typeface="Arial Rounded MT Bold" pitchFamily="34" charset="0"/>
              </a:rPr>
              <a:t>                                                                                                                                  Ver</a:t>
            </a:r>
            <a:r>
              <a:rPr lang="pt-BR" dirty="0">
                <a:solidFill>
                  <a:schemeClr val="tx2"/>
                </a:solidFill>
                <a:latin typeface="Arial Rounded MT Bold" pitchFamily="34" charset="0"/>
              </a:rPr>
              <a:t>. PAULO FRANGE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4" y="257051"/>
            <a:ext cx="10858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32509" y="6228009"/>
            <a:ext cx="616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>
                <a:hlinkClick r:id="rId3"/>
              </a:rPr>
              <a:t>https://meuimovelregular.prefeitura.sp.gov.br</a:t>
            </a:r>
            <a:r>
              <a:rPr lang="pt-BR" dirty="0">
                <a:hlinkClick r:id="rId3"/>
              </a:rPr>
              <a:t>/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14400" y="1388055"/>
            <a:ext cx="10165278" cy="427809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Tenho um processo de regularização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 andamento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Prefeitura.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 poderá ser analisado de acordo com as regras da nova lei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fontAlgn="base">
              <a:lnSpc>
                <a:spcPct val="200000"/>
              </a:lnSpc>
            </a:pPr>
            <a:endParaRPr lang="pt-BR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ct val="200000"/>
              </a:lnSpc>
            </a:pP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que isto aconteça </a:t>
            </a:r>
            <a:r>
              <a:rPr lang="pt-B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 necessário abrir novo processo </a:t>
            </a:r>
            <a:r>
              <a:rPr lang="pt-BR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regularização nos parâmetros desta lei e optar pelo arquivamento do processo em andamento.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909454" y="504849"/>
            <a:ext cx="3847606" cy="46166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DÚVIDAS   frequentes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3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439882" y="3790299"/>
            <a:ext cx="5734050" cy="955565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OBRIGADO!</a:t>
            </a:r>
          </a:p>
          <a:p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400" b="1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www.paulofrange.com.br</a:t>
            </a:r>
            <a:endParaRPr lang="en-US" sz="2400" b="1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 descr="marca-principal-p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9848" y="1548932"/>
            <a:ext cx="16192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59" y="3072314"/>
            <a:ext cx="7436816" cy="239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31380 (2)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_9411637_TF03431380_TF03431380.potx" id="{20BA4FEA-4897-4351-B6E8-06AC2402A854}" vid="{01910179-228E-47F0-9A01-EE53C866ACEA}"/>
    </a:ext>
  </a:extLst>
</a:theme>
</file>

<file path=ppt/theme/theme2.xml><?xml version="1.0" encoding="utf-8"?>
<a:theme xmlns:a="http://schemas.openxmlformats.org/drawingml/2006/main" name="Tema do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www.w3.org/XML/1998/namespace"/>
    <ds:schemaRef ds:uri="http://purl.org/dc/elements/1.1/"/>
    <ds:schemaRef ds:uri="4873beb7-5857-4685-be1f-d57550cc96cc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tf03431380 (2)</Template>
  <TotalTime>0</TotalTime>
  <Words>501</Words>
  <Application>Microsoft Office PowerPoint</Application>
  <PresentationFormat>Personalizar</PresentationFormat>
  <Paragraphs>57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tf03431380 (2)</vt:lpstr>
      <vt:lpstr>Apresentação do PowerPoint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Ver. PAULO FRANGE</vt:lpstr>
      <vt:lpstr>                                                                                                                                                                                  Ver. PAULO FRANGE  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                                                                                                                                  Ver. PAULO FRANGE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2017-05-19T22:28:46Z</dcterms:created>
  <dcterms:modified xsi:type="dcterms:W3CDTF">2020-03-09T16:03:25Z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